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3" r:id="rId7"/>
    <p:sldId id="262" r:id="rId8"/>
    <p:sldId id="266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5A95EA-C401-4DFA-BC19-8361C89686EA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52A490-3ABB-4C1E-BD4D-265BC00EA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249047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3200" b="1" dirty="0" smtClean="0">
                <a:solidFill>
                  <a:schemeClr val="accent6">
                    <a:lumMod val="75000"/>
                  </a:schemeClr>
                </a:solidFill>
              </a:rPr>
              <a:t>ФГОС ИНДЕРЕҮ ШАРТТАРЫНДА БАШҠОРТ ТЕЛЕ ДӘРЕСТӘРЕНДӘ УНИВЕРСАЛЬ УҠЫУ ЭШМӘКӘРЛЕГЕН ФОРМАЛАШТЫРЫУ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717032"/>
            <a:ext cx="7920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2400" dirty="0" smtClean="0">
                <a:solidFill>
                  <a:schemeClr val="accent1">
                    <a:lumMod val="75000"/>
                  </a:schemeClr>
                </a:solidFill>
              </a:rPr>
              <a:t>Дүртөйлө </a:t>
            </a:r>
            <a:r>
              <a:rPr lang="ba-RU" sz="2400" dirty="0">
                <a:solidFill>
                  <a:schemeClr val="accent1">
                    <a:lumMod val="75000"/>
                  </a:schemeClr>
                </a:solidFill>
              </a:rPr>
              <a:t>ҡалаһының </a:t>
            </a:r>
            <a:r>
              <a:rPr lang="ba-RU" sz="24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ba-RU" sz="2400" dirty="0" smtClean="0">
                <a:solidFill>
                  <a:schemeClr val="accent1">
                    <a:lumMod val="75000"/>
                  </a:schemeClr>
                </a:solidFill>
              </a:rPr>
              <a:t>-сө гимназияһы башҡорт </a:t>
            </a:r>
            <a:r>
              <a:rPr lang="ba-RU" sz="2400" dirty="0">
                <a:solidFill>
                  <a:schemeClr val="accent1">
                    <a:lumMod val="75000"/>
                  </a:schemeClr>
                </a:solidFill>
              </a:rPr>
              <a:t>теле һәм </a:t>
            </a:r>
            <a:r>
              <a:rPr lang="ba-RU" sz="2400" dirty="0" smtClean="0">
                <a:solidFill>
                  <a:schemeClr val="accent1">
                    <a:lumMod val="75000"/>
                  </a:schemeClr>
                </a:solidFill>
              </a:rPr>
              <a:t> әҙәбиәте </a:t>
            </a:r>
            <a:r>
              <a:rPr lang="ba-RU" sz="2400" dirty="0">
                <a:solidFill>
                  <a:schemeClr val="accent1">
                    <a:lumMod val="75000"/>
                  </a:schemeClr>
                </a:solidFill>
              </a:rPr>
              <a:t>уҡытыусыһы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ba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ba-RU" sz="3200" b="1" dirty="0" smtClean="0">
                <a:solidFill>
                  <a:schemeClr val="accent1">
                    <a:lumMod val="75000"/>
                  </a:schemeClr>
                </a:solidFill>
              </a:rPr>
              <a:t>Ғ</a:t>
            </a:r>
            <a:r>
              <a:rPr lang="ba-RU" sz="3200" b="1" dirty="0" smtClean="0">
                <a:solidFill>
                  <a:schemeClr val="accent1">
                    <a:lumMod val="75000"/>
                  </a:schemeClr>
                </a:solidFill>
              </a:rPr>
              <a:t>әзизова Эльнара Зиф ҡыҙы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67687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</a:rPr>
              <a:t>Иғтибарығыҙ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</a:rPr>
              <a:t>өсөн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</a:rPr>
              <a:t>рәхмәт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35272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a-RU" sz="4000" b="1" dirty="0" smtClean="0">
                <a:solidFill>
                  <a:srgbClr val="7030A0"/>
                </a:solidFill>
                <a:latin typeface="Cambria" pitchFamily="18" charset="0"/>
              </a:rPr>
              <a:t>       Аң-белем </a:t>
            </a:r>
            <a:r>
              <a:rPr lang="ba-RU" sz="4000" b="1" dirty="0">
                <a:solidFill>
                  <a:srgbClr val="7030A0"/>
                </a:solidFill>
                <a:latin typeface="Cambria" pitchFamily="18" charset="0"/>
              </a:rPr>
              <a:t>үҫешен һәм белемде бер кешегә лә биреп ҡуйып булмай. </a:t>
            </a:r>
            <a:endParaRPr lang="ba-RU" sz="40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just"/>
            <a:r>
              <a:rPr lang="ba-RU" sz="4000" b="1" dirty="0" smtClean="0">
                <a:solidFill>
                  <a:srgbClr val="7030A0"/>
                </a:solidFill>
                <a:latin typeface="Cambria" pitchFamily="18" charset="0"/>
              </a:rPr>
              <a:t>      Өйрәнергә </a:t>
            </a:r>
            <a:r>
              <a:rPr lang="ba-RU" sz="4000" b="1" dirty="0">
                <a:solidFill>
                  <a:srgbClr val="7030A0"/>
                </a:solidFill>
                <a:latin typeface="Cambria" pitchFamily="18" charset="0"/>
              </a:rPr>
              <a:t>теләгәндәр быға үҙенең эшмәкәрлеге, үҙенең көсө менән ирешергә </a:t>
            </a:r>
            <a:r>
              <a:rPr lang="ba-RU" sz="4000" b="1" dirty="0" smtClean="0">
                <a:solidFill>
                  <a:srgbClr val="7030A0"/>
                </a:solidFill>
                <a:latin typeface="Cambria" pitchFamily="18" charset="0"/>
              </a:rPr>
              <a:t>тейеш.</a:t>
            </a:r>
            <a:endParaRPr lang="ba-RU" sz="4000" b="1" dirty="0">
              <a:solidFill>
                <a:srgbClr val="7030A0"/>
              </a:solidFill>
              <a:latin typeface="Cambria" pitchFamily="18" charset="0"/>
            </a:endParaRPr>
          </a:p>
          <a:p>
            <a:pPr algn="just"/>
            <a:endParaRPr lang="ba-RU" sz="4000" b="1" i="1" dirty="0" smtClean="0">
              <a:solidFill>
                <a:srgbClr val="7030A0"/>
              </a:solidFill>
            </a:endParaRPr>
          </a:p>
          <a:p>
            <a:pPr algn="just"/>
            <a:r>
              <a:rPr lang="ba-RU" sz="4000" b="1" i="1" dirty="0" smtClean="0">
                <a:solidFill>
                  <a:srgbClr val="7030A0"/>
                </a:solidFill>
              </a:rPr>
              <a:t> 					</a:t>
            </a:r>
            <a:r>
              <a:rPr lang="ba-RU" sz="4000" b="1" dirty="0" smtClean="0">
                <a:solidFill>
                  <a:srgbClr val="7030A0"/>
                </a:solidFill>
              </a:rPr>
              <a:t>А.Дистервег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44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103" y="404664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ТӨП  ТӘРБИӘҮИ  БУРЫСТАР: </a:t>
            </a:r>
          </a:p>
          <a:p>
            <a:endParaRPr lang="ru-RU" sz="3000" b="1" dirty="0" smtClean="0"/>
          </a:p>
          <a:p>
            <a:pPr algn="just"/>
            <a:r>
              <a:rPr lang="ru-RU" sz="3000" dirty="0" smtClean="0"/>
              <a:t>• </a:t>
            </a:r>
            <a:r>
              <a:rPr lang="ru-RU" sz="2800" b="1" dirty="0" smtClean="0">
                <a:solidFill>
                  <a:srgbClr val="002060"/>
                </a:solidFill>
              </a:rPr>
              <a:t>ту</a:t>
            </a:r>
            <a:r>
              <a:rPr lang="ba-RU" sz="2800" b="1" dirty="0">
                <a:solidFill>
                  <a:srgbClr val="002060"/>
                </a:solidFill>
              </a:rPr>
              <a:t>ғ</a:t>
            </a:r>
            <a:r>
              <a:rPr lang="ru-RU" sz="2800" b="1" dirty="0">
                <a:solidFill>
                  <a:srgbClr val="002060"/>
                </a:solidFill>
              </a:rPr>
              <a:t>ан </a:t>
            </a:r>
            <a:r>
              <a:rPr lang="ru-RU" sz="2800" b="1" dirty="0" err="1">
                <a:solidFill>
                  <a:srgbClr val="002060"/>
                </a:solidFill>
              </a:rPr>
              <a:t>телендә</a:t>
            </a:r>
            <a:r>
              <a:rPr lang="ru-RU" sz="2800" b="1" dirty="0">
                <a:solidFill>
                  <a:srgbClr val="002060"/>
                </a:solidFill>
              </a:rPr>
              <a:t>, рус </a:t>
            </a:r>
            <a:r>
              <a:rPr lang="ru-RU" sz="2800" b="1" dirty="0" err="1">
                <a:solidFill>
                  <a:srgbClr val="002060"/>
                </a:solidFill>
              </a:rPr>
              <a:t>һәм</a:t>
            </a:r>
            <a:r>
              <a:rPr lang="ru-RU" sz="2800" b="1" dirty="0">
                <a:solidFill>
                  <a:srgbClr val="002060"/>
                </a:solidFill>
              </a:rPr>
              <a:t> сит </a:t>
            </a:r>
            <a:r>
              <a:rPr lang="ru-RU" sz="2800" b="1" dirty="0" err="1">
                <a:solidFill>
                  <a:srgbClr val="002060"/>
                </a:solidFill>
              </a:rPr>
              <a:t>телдәр</a:t>
            </a:r>
            <a:r>
              <a:rPr lang="ba-RU" sz="2800" b="1" dirty="0">
                <a:solidFill>
                  <a:srgbClr val="002060"/>
                </a:solidFill>
              </a:rPr>
              <a:t>ҙ</a:t>
            </a:r>
            <a:r>
              <a:rPr lang="ru-RU" sz="2800" b="1" dirty="0">
                <a:solidFill>
                  <a:srgbClr val="002060"/>
                </a:solidFill>
              </a:rPr>
              <a:t>ә </a:t>
            </a:r>
            <a:r>
              <a:rPr lang="ru-RU" sz="2800" b="1" dirty="0" err="1">
                <a:solidFill>
                  <a:srgbClr val="002060"/>
                </a:solidFill>
              </a:rPr>
              <a:t>иркен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аралаш</a:t>
            </a:r>
            <a:r>
              <a:rPr lang="ba-RU" sz="2800" b="1" dirty="0">
                <a:solidFill>
                  <a:srgbClr val="002060"/>
                </a:solidFill>
              </a:rPr>
              <a:t>ҡ</a:t>
            </a:r>
            <a:r>
              <a:rPr lang="ru-RU" sz="2800" b="1" dirty="0">
                <a:solidFill>
                  <a:srgbClr val="002060"/>
                </a:solidFill>
              </a:rPr>
              <a:t>ан;</a:t>
            </a:r>
          </a:p>
          <a:p>
            <a:pPr algn="just"/>
            <a:r>
              <a:rPr lang="ba-RU" sz="2800" b="1" dirty="0" smtClean="0">
                <a:solidFill>
                  <a:srgbClr val="002060"/>
                </a:solidFill>
              </a:rPr>
              <a:t>• маҡсат </a:t>
            </a:r>
            <a:r>
              <a:rPr lang="ba-RU" sz="2800" b="1" dirty="0">
                <a:solidFill>
                  <a:srgbClr val="002060"/>
                </a:solidFill>
              </a:rPr>
              <a:t>ҡуйып, кәрәкле мәғлүмәтте үҙе тапҡан;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ba-RU" sz="2800" b="1" dirty="0" smtClean="0">
                <a:solidFill>
                  <a:srgbClr val="002060"/>
                </a:solidFill>
              </a:rPr>
              <a:t>• алған </a:t>
            </a:r>
            <a:r>
              <a:rPr lang="ba-RU" sz="2800" b="1" dirty="0">
                <a:solidFill>
                  <a:srgbClr val="002060"/>
                </a:solidFill>
              </a:rPr>
              <a:t>белемен тормошта дөрөҫ ҡулланыу һәләтенә эйә булған;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ba-RU" sz="2800" b="1" dirty="0" smtClean="0">
                <a:solidFill>
                  <a:srgbClr val="002060"/>
                </a:solidFill>
              </a:rPr>
              <a:t>• хаталаныуҙан </a:t>
            </a:r>
            <a:r>
              <a:rPr lang="ba-RU" sz="2800" b="1" dirty="0">
                <a:solidFill>
                  <a:srgbClr val="002060"/>
                </a:solidFill>
              </a:rPr>
              <a:t>ҡурҡмай, ышаныслы эш иткән;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ba-RU" sz="2800" b="1" dirty="0">
                <a:solidFill>
                  <a:srgbClr val="002060"/>
                </a:solidFill>
              </a:rPr>
              <a:t>• </a:t>
            </a:r>
            <a:r>
              <a:rPr lang="ba-RU" sz="2800" b="1" dirty="0" smtClean="0">
                <a:solidFill>
                  <a:srgbClr val="002060"/>
                </a:solidFill>
              </a:rPr>
              <a:t> </a:t>
            </a:r>
            <a:r>
              <a:rPr lang="ba-RU" sz="2800" b="1" dirty="0">
                <a:solidFill>
                  <a:srgbClr val="002060"/>
                </a:solidFill>
              </a:rPr>
              <a:t>аралашыу мәҙәниәтен үҙләштергән;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ba-RU" sz="2800" b="1" dirty="0" smtClean="0">
                <a:solidFill>
                  <a:srgbClr val="002060"/>
                </a:solidFill>
              </a:rPr>
              <a:t>• рухи </a:t>
            </a:r>
            <a:r>
              <a:rPr lang="ba-RU" sz="2800" b="1" dirty="0">
                <a:solidFill>
                  <a:srgbClr val="002060"/>
                </a:solidFill>
              </a:rPr>
              <a:t>һәм әхлаҡи яҡтан дөрөҫ тәрбиә алған;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ba-RU" sz="2800" b="1" dirty="0" smtClean="0">
                <a:solidFill>
                  <a:srgbClr val="002060"/>
                </a:solidFill>
              </a:rPr>
              <a:t>• үҙ </a:t>
            </a:r>
            <a:r>
              <a:rPr lang="ba-RU" sz="2800" b="1" dirty="0">
                <a:solidFill>
                  <a:srgbClr val="002060"/>
                </a:solidFill>
              </a:rPr>
              <a:t>ҡарашы һәм фекере булган шәхес тәрбиәләү.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44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574" y="76470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a-RU" sz="2800" b="1" dirty="0">
                <a:solidFill>
                  <a:srgbClr val="FF0000"/>
                </a:solidFill>
              </a:rPr>
              <a:t>Универсаль уҡыу эшмәкәрлеге </a:t>
            </a:r>
            <a:r>
              <a:rPr lang="ba-RU" sz="2800" dirty="0"/>
              <a:t>– киң мәғәнәлә – белем алырға өйрәнеү тигәнде аңлата, тимәк субъекттың үҙ алдына үҫешеүен һәм үҙ-үҙен камиллаштырыуын актив һәм аңлы юл менән  яңы социаль тәжрибәне үҙләштереү һәләтлеге</a:t>
            </a:r>
            <a:r>
              <a:rPr lang="ba-RU" sz="2800" dirty="0" smtClean="0"/>
              <a:t>.</a:t>
            </a:r>
          </a:p>
          <a:p>
            <a:pPr algn="just"/>
            <a:endParaRPr lang="ru-RU" sz="2800" dirty="0"/>
          </a:p>
          <a:p>
            <a:pPr algn="just"/>
            <a:r>
              <a:rPr lang="ba-RU" sz="2800" b="1" dirty="0">
                <a:solidFill>
                  <a:srgbClr val="FF0000"/>
                </a:solidFill>
              </a:rPr>
              <a:t>Универсаль </a:t>
            </a:r>
            <a:r>
              <a:rPr lang="ba-RU" sz="2800" b="1" dirty="0" smtClean="0">
                <a:solidFill>
                  <a:srgbClr val="FF0000"/>
                </a:solidFill>
              </a:rPr>
              <a:t>уҡыу </a:t>
            </a:r>
            <a:r>
              <a:rPr lang="ba-RU" sz="2800" b="1" dirty="0">
                <a:solidFill>
                  <a:srgbClr val="FF0000"/>
                </a:solidFill>
              </a:rPr>
              <a:t>эшмәкәрлеге </a:t>
            </a:r>
            <a:r>
              <a:rPr lang="ba-RU" sz="2800" dirty="0"/>
              <a:t>– тарыраҡ мәғәнәлә -  уҡыусының эшмәкәрлек ысулдарының һәм уның менән бәйле уҡыу күнекмәләренең берҙәмлеге, уның яңы белемдәрҙе, үҙ аллы үҙләштереү һәләтлеген булдырыу һәм ошо процесты ойоштора </a:t>
            </a:r>
            <a:r>
              <a:rPr lang="ba-RU" sz="2800" dirty="0" smtClean="0"/>
              <a:t>белеүе</a:t>
            </a:r>
            <a:r>
              <a:rPr lang="ba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4144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3326" y="811823"/>
            <a:ext cx="8496943" cy="5400600"/>
            <a:chOff x="0" y="0"/>
            <a:chExt cx="7016878" cy="222931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890445" y="0"/>
              <a:ext cx="3348990" cy="8731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ba-RU" sz="3200" b="1" dirty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Универсаль уҡыу </a:t>
              </a:r>
              <a:endParaRPr lang="ru-RU" sz="3200" dirty="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ba-RU" sz="3200" b="1" dirty="0">
                  <a:solidFill>
                    <a:srgbClr val="FF0000"/>
                  </a:solidFill>
                  <a:effectLst/>
                  <a:latin typeface="Times New Roman"/>
                  <a:ea typeface="Calibri"/>
                  <a:cs typeface="Times New Roman"/>
                </a:rPr>
                <a:t>эшмәкәрлеге төрҙәре</a:t>
              </a:r>
              <a:endParaRPr lang="ru-RU" sz="3200" dirty="0">
                <a:solidFill>
                  <a:srgbClr val="FF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0" y="1304818"/>
              <a:ext cx="1633220" cy="8731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ba-RU" sz="2000" b="1" dirty="0">
                  <a:effectLst/>
                  <a:latin typeface="Times New Roman"/>
                  <a:ea typeface="Calibri"/>
                  <a:cs typeface="Times New Roman"/>
                </a:rPr>
                <a:t>Шәхсән универсаль уҡыу эшмәкәрлеге </a:t>
              </a:r>
              <a:endParaRPr lang="ru-RU" sz="20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787703" y="1356189"/>
              <a:ext cx="1633220" cy="8731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ba-RU" sz="2000" b="1" dirty="0">
                  <a:effectLst/>
                  <a:latin typeface="Times New Roman"/>
                  <a:ea typeface="Calibri"/>
                  <a:cs typeface="Times New Roman"/>
                </a:rPr>
                <a:t>Регулятив универсаль уҡыу эшмәкәрлеге </a:t>
              </a:r>
              <a:endParaRPr lang="ru-RU" sz="20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606229" y="1356189"/>
              <a:ext cx="1633220" cy="8731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ba-RU" sz="2000" b="1" dirty="0">
                  <a:effectLst/>
                  <a:latin typeface="Times New Roman"/>
                  <a:ea typeface="Calibri"/>
                  <a:cs typeface="Times New Roman"/>
                </a:rPr>
                <a:t>Танып-белеү универсаль уҡыу эшмәкәрлеге </a:t>
              </a:r>
              <a:endParaRPr lang="ru-RU" sz="20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383658" y="1345915"/>
              <a:ext cx="1633220" cy="8731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ba-RU" sz="2000" b="1" dirty="0">
                  <a:effectLst/>
                  <a:latin typeface="Times New Roman"/>
                  <a:ea typeface="Calibri"/>
                  <a:cs typeface="Times New Roman"/>
                </a:rPr>
                <a:t>Коммуникатив  универсаль уҡыу эшмәкәрлеге </a:t>
              </a:r>
              <a:endParaRPr lang="ru-RU" sz="20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1502838" y="925088"/>
              <a:ext cx="1037590" cy="3797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756935" y="976045"/>
              <a:ext cx="902970" cy="3797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2917860" y="924674"/>
              <a:ext cx="0" cy="4212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4397339" y="924674"/>
              <a:ext cx="10274" cy="4315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4144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98014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«Һаумы, һаумы, Әкиәт!» </a:t>
            </a:r>
          </a:p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район конкурсында  </a:t>
            </a:r>
          </a:p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 беренсе һәм икенсе урындарҙы алыусы Әлиә Казыханова (2 класс)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K:\SAM_9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519"/>
            <a:ext cx="6300192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г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43"/>
          <a:stretch/>
        </p:blipFill>
        <p:spPr bwMode="auto">
          <a:xfrm rot="10800000">
            <a:off x="6553199" y="2581091"/>
            <a:ext cx="234412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144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флеш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537"/>
            <a:ext cx="3351214" cy="5956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052736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Сафуан Әлибаевтың тыуыуына 75 йылға арналған шиғыр конкурсында  </a:t>
            </a:r>
          </a:p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өсөнсө урынды алыусы Алһыу Солтанова </a:t>
            </a:r>
          </a:p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(2 класс)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L:\Султан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52548"/>
            <a:ext cx="24938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144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Мухаметов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99592" y="1196752"/>
            <a:ext cx="3120694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819806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Сафуан Әлибаевтың тыуыуына 75 йылға арналған </a:t>
            </a:r>
          </a:p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әҙәби викторинала  </a:t>
            </a:r>
          </a:p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икенсе урынды алыусы </a:t>
            </a:r>
          </a:p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Наҙлыгөл Мөхәмәтова </a:t>
            </a:r>
          </a:p>
          <a:p>
            <a:pPr algn="ctr"/>
            <a:r>
              <a:rPr lang="ba-RU" sz="2400" dirty="0" smtClean="0">
                <a:solidFill>
                  <a:srgbClr val="002060"/>
                </a:solidFill>
              </a:rPr>
              <a:t>(7 класс)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17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a-RU" sz="2800" b="1" dirty="0">
                <a:solidFill>
                  <a:srgbClr val="FF0000"/>
                </a:solidFill>
              </a:rPr>
              <a:t>Уҡыусыларҙың универсаль уҡыу эшмәкәрлегенең формалашыу кимәлен түбәндәге критерийҙар нигеҙендә билдәләйҙәр:</a:t>
            </a:r>
            <a:endParaRPr lang="ru-RU" sz="2800" b="1" dirty="0">
              <a:solidFill>
                <a:srgbClr val="FF0000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a-RU" sz="2800" dirty="0" smtClean="0"/>
              <a:t>кластың </a:t>
            </a:r>
            <a:r>
              <a:rPr lang="ba-RU" sz="2800" dirty="0"/>
              <a:t>үҫеш кимәлен дөйөм характеристикалау өсөн универсаль уҡыу эшмәкәрлегенең конкрет төрөнең </a:t>
            </a:r>
            <a:r>
              <a:rPr lang="ba-RU" sz="2800" dirty="0" smtClean="0"/>
              <a:t>күрһәткесе,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a-RU" sz="2800" dirty="0" smtClean="0"/>
              <a:t>универсаль </a:t>
            </a:r>
            <a:r>
              <a:rPr lang="ba-RU" sz="2800" dirty="0"/>
              <a:t>уҡыу эшмәкәрлеге төрҙәрен системалы рәүештә иҫәпкә </a:t>
            </a:r>
            <a:r>
              <a:rPr lang="ba-RU" sz="2800" dirty="0" smtClean="0"/>
              <a:t>алыу,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a-RU" sz="2800" dirty="0" smtClean="0"/>
              <a:t>универсаль </a:t>
            </a:r>
            <a:r>
              <a:rPr lang="ba-RU" sz="2800" dirty="0"/>
              <a:t>уҡыу эшмәкәрлеге төрҙәренең йәш үҙенсәлектәрен иҫәпкә </a:t>
            </a:r>
            <a:r>
              <a:rPr lang="ba-RU" sz="2800" dirty="0" smtClean="0"/>
              <a:t>алыу,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a-RU" sz="2800" dirty="0" smtClean="0"/>
              <a:t>универсаль </a:t>
            </a:r>
            <a:r>
              <a:rPr lang="ba-RU" sz="2800" dirty="0"/>
              <a:t>уҡыу эшмәкәрлеге үҙенсәлектәрен, типик мәсьәләне сискәндә, уларға күләм һәм сифат яғынан билдә биргәндә, объектив баһа биреү мөмкинселектәре.  </a:t>
            </a:r>
            <a:endParaRPr lang="ba-RU" sz="2800" dirty="0" smtClean="0"/>
          </a:p>
          <a:p>
            <a:pPr lvl="0" algn="just"/>
            <a:r>
              <a:rPr lang="ba-RU" sz="2800" dirty="0" smtClean="0"/>
              <a:t>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7964375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329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Иғтибарығыҙ өсөн рәхмәт!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</cp:lastModifiedBy>
  <cp:revision>25</cp:revision>
  <dcterms:created xsi:type="dcterms:W3CDTF">2016-08-19T08:10:29Z</dcterms:created>
  <dcterms:modified xsi:type="dcterms:W3CDTF">2019-02-27T11:10:06Z</dcterms:modified>
</cp:coreProperties>
</file>